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42" r:id="rId2"/>
    <p:sldId id="374" r:id="rId3"/>
    <p:sldId id="375" r:id="rId4"/>
    <p:sldId id="376" r:id="rId5"/>
    <p:sldId id="377" r:id="rId6"/>
    <p:sldId id="296" r:id="rId7"/>
    <p:sldId id="365" r:id="rId8"/>
    <p:sldId id="352" r:id="rId9"/>
    <p:sldId id="368" r:id="rId10"/>
    <p:sldId id="373" r:id="rId11"/>
    <p:sldId id="361" r:id="rId12"/>
    <p:sldId id="378" r:id="rId13"/>
    <p:sldId id="379" r:id="rId14"/>
    <p:sldId id="380" r:id="rId15"/>
    <p:sldId id="381" r:id="rId16"/>
    <p:sldId id="362" r:id="rId17"/>
    <p:sldId id="354" r:id="rId18"/>
    <p:sldId id="369" r:id="rId19"/>
    <p:sldId id="357" r:id="rId20"/>
    <p:sldId id="382" r:id="rId21"/>
    <p:sldId id="383" r:id="rId22"/>
    <p:sldId id="385" r:id="rId23"/>
  </p:sldIdLst>
  <p:sldSz cx="9144000" cy="6858000" type="screen4x3"/>
  <p:notesSz cx="7102475" cy="10233025"/>
  <p:embeddedFontLst>
    <p:embeddedFont>
      <p:font typeface="Constantia" panose="02030602050306030303" pitchFamily="18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Arial Narrow" panose="020B0606020202030204" pitchFamily="34" charset="0"/>
      <p:regular r:id="rId34"/>
      <p:bold r:id="rId35"/>
      <p:italic r:id="rId36"/>
      <p:boldItalic r:id="rId37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24E9"/>
    <a:srgbClr val="FF0066"/>
    <a:srgbClr val="30D4DC"/>
    <a:srgbClr val="FFCC00"/>
    <a:srgbClr val="FFFFFF"/>
    <a:srgbClr val="CCFF66"/>
    <a:srgbClr val="33CC33"/>
    <a:srgbClr val="FFFF99"/>
    <a:srgbClr val="FF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525" autoAdjust="0"/>
    <p:restoredTop sz="97163" autoAdjust="0"/>
  </p:normalViewPr>
  <p:slideViewPr>
    <p:cSldViewPr>
      <p:cViewPr>
        <p:scale>
          <a:sx n="90" d="100"/>
          <a:sy n="90" d="100"/>
        </p:scale>
        <p:origin x="-1314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236" cy="511570"/>
          </a:xfrm>
          <a:prstGeom prst="rect">
            <a:avLst/>
          </a:prstGeom>
        </p:spPr>
        <p:txBody>
          <a:bodyPr vert="horz" lIns="94645" tIns="47323" rIns="94645" bIns="473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2584" y="1"/>
            <a:ext cx="3078236" cy="511570"/>
          </a:xfrm>
          <a:prstGeom prst="rect">
            <a:avLst/>
          </a:prstGeom>
        </p:spPr>
        <p:txBody>
          <a:bodyPr vert="horz" lIns="94645" tIns="47323" rIns="94645" bIns="47323" rtlCol="0"/>
          <a:lstStyle>
            <a:lvl1pPr algn="r">
              <a:defRPr sz="1200"/>
            </a:lvl1pPr>
          </a:lstStyle>
          <a:p>
            <a:fld id="{6A2B32B6-C9B8-447B-9A2E-0DFB9299413C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719822"/>
            <a:ext cx="3078236" cy="511569"/>
          </a:xfrm>
          <a:prstGeom prst="rect">
            <a:avLst/>
          </a:prstGeom>
        </p:spPr>
        <p:txBody>
          <a:bodyPr vert="horz" lIns="94645" tIns="47323" rIns="94645" bIns="473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2584" y="9719822"/>
            <a:ext cx="3078236" cy="511569"/>
          </a:xfrm>
          <a:prstGeom prst="rect">
            <a:avLst/>
          </a:prstGeom>
        </p:spPr>
        <p:txBody>
          <a:bodyPr vert="horz" lIns="94645" tIns="47323" rIns="94645" bIns="47323" rtlCol="0" anchor="b"/>
          <a:lstStyle>
            <a:lvl1pPr algn="r">
              <a:defRPr sz="1200"/>
            </a:lvl1pPr>
          </a:lstStyle>
          <a:p>
            <a:fld id="{025E11EF-B2CC-4698-B3CA-9AFFB5D65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00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513" cy="512224"/>
          </a:xfrm>
          <a:prstGeom prst="rect">
            <a:avLst/>
          </a:prstGeom>
        </p:spPr>
        <p:txBody>
          <a:bodyPr vert="horz" lIns="94759" tIns="47379" rIns="94759" bIns="47379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304" y="1"/>
            <a:ext cx="3078513" cy="512224"/>
          </a:xfrm>
          <a:prstGeom prst="rect">
            <a:avLst/>
          </a:prstGeom>
        </p:spPr>
        <p:txBody>
          <a:bodyPr vert="horz" lIns="94759" tIns="47379" rIns="94759" bIns="47379" rtlCol="0"/>
          <a:lstStyle>
            <a:lvl1pPr algn="r">
              <a:defRPr sz="1200"/>
            </a:lvl1pPr>
          </a:lstStyle>
          <a:p>
            <a:pPr>
              <a:defRPr/>
            </a:pPr>
            <a:fld id="{1A5BBE26-492E-4271-8FBA-07FAA34B5EB2}" type="datetimeFigureOut">
              <a:rPr lang="ru-RU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79" rIns="94759" bIns="4737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17" y="4860403"/>
            <a:ext cx="5682643" cy="4605106"/>
          </a:xfrm>
          <a:prstGeom prst="rect">
            <a:avLst/>
          </a:prstGeom>
        </p:spPr>
        <p:txBody>
          <a:bodyPr vert="horz" lIns="94759" tIns="47379" rIns="94759" bIns="4737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19166"/>
            <a:ext cx="3078513" cy="512223"/>
          </a:xfrm>
          <a:prstGeom prst="rect">
            <a:avLst/>
          </a:prstGeom>
        </p:spPr>
        <p:txBody>
          <a:bodyPr vert="horz" lIns="94759" tIns="47379" rIns="94759" bIns="4737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304" y="9719166"/>
            <a:ext cx="3078513" cy="512223"/>
          </a:xfrm>
          <a:prstGeom prst="rect">
            <a:avLst/>
          </a:prstGeom>
        </p:spPr>
        <p:txBody>
          <a:bodyPr vert="horz" lIns="94759" tIns="47379" rIns="94759" bIns="47379" rtlCol="0" anchor="b"/>
          <a:lstStyle>
            <a:lvl1pPr algn="r">
              <a:defRPr sz="1200"/>
            </a:lvl1pPr>
          </a:lstStyle>
          <a:p>
            <a:pPr>
              <a:defRPr/>
            </a:pPr>
            <a:fld id="{11385B95-7447-4E05-B715-F520D60D4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5950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758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62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45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718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973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6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5B3F8-DB45-4EC8-83EB-C9380FB8F47F}" type="datetime1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CC2AA-84D3-42EE-9A86-AF99478F7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311923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C425-C48A-4363-A096-A01C780C34D3}" type="datetime1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25999-5121-45DD-8A18-D6CA3E7F9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687666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3FCB3-FDDB-4901-B454-663ECB49B153}" type="datetime1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613CD-D7B0-40A0-B436-D45BC1A49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03979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fld id="{BB3A4333-979E-4CD7-B14B-A84072350AFF}" type="datetime1">
              <a:rPr lang="ru-RU" smtClean="0"/>
              <a:t>23.08.2023</a:t>
            </a:fld>
            <a:endParaRPr 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3839CE0-D940-4B7D-AB6F-E2EBFAE57A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40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BFCE3-32FA-4DEA-82D1-CA59447D5226}" type="datetime1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C7DA-8AFD-4995-A63F-6BF5DE1C1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242349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E96D6-3189-4FD2-8AC5-3174C07C7290}" type="datetime1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0C06B-A955-4C7A-86A2-672509673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34994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3C0A0-5121-4820-89D4-2EDD115E6DB6}" type="datetime1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7946B-C01F-4607-AD8B-2E005ADC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2309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C64F9-DC3B-4395-8D3B-C004509E99E4}" type="datetime1">
              <a:rPr lang="ru-RU" smtClean="0"/>
              <a:t>23.08.2023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974D0-74A4-4DBC-B8BB-E48968C4A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60560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B57B6-E564-478A-8C13-63832A1D49FF}" type="datetime1">
              <a:rPr lang="ru-RU" smtClean="0"/>
              <a:t>23.08.2023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46CF-5051-4EC9-9667-7919D5966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011145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A3174-375D-4F2E-9E30-4900BCF58C61}" type="datetime1">
              <a:rPr lang="ru-RU" smtClean="0"/>
              <a:t>23.08.2023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52174-F88D-4C10-924D-0C6B74F76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16639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D5F84-9E5D-4709-AE73-549DA0B09F34}" type="datetime1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BCBBF-D6BD-485E-A074-1006058E2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3279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F5950-0427-4204-9F15-72E912FD6E09}" type="datetime1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63BA1-893D-4D29-9FCF-6FCE27ECC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61777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B9C82E-B74D-4432-9A2B-D6FE108163BD}" type="datetime1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71664F-6E43-4A41-94AB-9B409D6C7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1763713" y="6237288"/>
            <a:ext cx="3529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6732588" y="6313488"/>
            <a:ext cx="2232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 ноября 2022 года</a:t>
            </a:r>
            <a:endParaRPr lang="ru-RU" altLang="ru-RU" sz="1400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7596188" y="404813"/>
            <a:ext cx="976312" cy="99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547664" y="1916832"/>
            <a:ext cx="7416949" cy="3167931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kern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kern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правоприменительной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обязательных требований 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сфере автомобильного транспорта 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месяцев  2023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</p:txBody>
      </p:sp>
      <p:sp>
        <p:nvSpPr>
          <p:cNvPr id="10" name="Фигура, имеющая форму буквы L 9"/>
          <p:cNvSpPr/>
          <p:nvPr/>
        </p:nvSpPr>
        <p:spPr>
          <a:xfrm>
            <a:off x="5220072" y="548677"/>
            <a:ext cx="3744541" cy="2016225"/>
          </a:xfrm>
          <a:prstGeom prst="corner">
            <a:avLst>
              <a:gd name="adj1" fmla="val 54640"/>
              <a:gd name="adj2" fmla="val 112142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alt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Федеральная </a:t>
            </a:r>
            <a:endParaRPr lang="ru-RU" altLang="ru-RU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rial Narrow" pitchFamily="34" charset="0"/>
            </a:endParaRPr>
          </a:p>
          <a:p>
            <a:r>
              <a:rPr lang="ru-RU" alt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служба по надзору </a:t>
            </a:r>
          </a:p>
          <a:p>
            <a:r>
              <a:rPr lang="ru-RU" alt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в </a:t>
            </a:r>
            <a:r>
              <a:rPr lang="ru-RU" alt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сфере транспорта</a:t>
            </a:r>
          </a:p>
          <a:p>
            <a:pPr lvl="0"/>
            <a:r>
              <a:rPr lang="ru-RU" alt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Северо-Восточное межрегиональное </a:t>
            </a:r>
            <a:r>
              <a:rPr lang="ru-RU" alt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управление государственного автодорожного надзора </a:t>
            </a:r>
          </a:p>
        </p:txBody>
      </p:sp>
    </p:spTree>
    <p:extLst>
      <p:ext uri="{BB962C8B-B14F-4D97-AF65-F5344CB8AC3E}">
        <p14:creationId xmlns:p14="http://schemas.microsoft.com/office/powerpoint/2010/main" val="34085142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8" y="-377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784976" cy="432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Рейдовые осмотры транспортных средств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5"/>
            <a:ext cx="50053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520093"/>
              </p:ext>
            </p:extLst>
          </p:nvPr>
        </p:nvGraphicFramePr>
        <p:xfrm>
          <a:off x="539550" y="1870901"/>
          <a:ext cx="8009931" cy="4199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3972"/>
                <a:gridCol w="1220561"/>
                <a:gridCol w="1296846"/>
                <a:gridCol w="1220561"/>
                <a:gridCol w="1067991"/>
              </a:tblGrid>
              <a:tr h="2220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 gridSpan="4"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Северо-Восточного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МУГАДН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9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Вологодская  область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Новгородская  область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Псковская  область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</a:tr>
              <a:tr h="6069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проверенных транспортных средств (ТС): всего, ед.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Calibri"/>
                        </a:rPr>
                        <a:t>283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184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Calibri"/>
                        </a:rPr>
                        <a:t>1854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2321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448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 с нарушениями, ед.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Calibri"/>
                        </a:rPr>
                        <a:t>265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85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Calibri"/>
                        </a:rPr>
                        <a:t>611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961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5607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выявленных нарушений, ед.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442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129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Calibri"/>
                        </a:rPr>
                        <a:t>848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1419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448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Составлено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протоколов, ед.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Calibri"/>
                        </a:rPr>
                        <a:t>194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120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Calibri"/>
                        </a:rPr>
                        <a:t>103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417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448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Вынесено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постановлений, ед.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109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113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Calibri"/>
                        </a:rPr>
                        <a:t>497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719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6722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наложенных штрафов, тыс. руб.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1853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3016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1557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3517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3648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4653136"/>
            <a:ext cx="8424936" cy="16561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622086"/>
            <a:ext cx="5472608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Пресечение нелегальных перевозок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пассажиров и иных лиц автобусами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640308"/>
            <a:ext cx="2736304" cy="25168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перевозки пассажиров 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5481227"/>
            <a:ext cx="7128791" cy="914400"/>
          </a:xfrm>
          <a:prstGeom prst="rect">
            <a:avLst/>
          </a:prstGeom>
          <a:solidFill>
            <a:srgbClr val="30D4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субъектов, на регулярной основе перевозящих пассажиров без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 маршрута, под видом заказных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углом вверх 10"/>
          <p:cNvSpPr/>
          <p:nvPr/>
        </p:nvSpPr>
        <p:spPr>
          <a:xfrm rot="5400000" flipV="1">
            <a:off x="3580128" y="2376235"/>
            <a:ext cx="569348" cy="88985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535995" y="2536485"/>
            <a:ext cx="324037" cy="2948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63590" y="2640308"/>
            <a:ext cx="2810535" cy="25168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Перевозка пассажиров 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отсутствии договора обязательного страхования гражданской ответственности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перевозчика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углом вверх 3"/>
          <p:cNvSpPr/>
          <p:nvPr/>
        </p:nvSpPr>
        <p:spPr>
          <a:xfrm rot="5400000">
            <a:off x="5315786" y="2368763"/>
            <a:ext cx="580081" cy="91552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882608"/>
            <a:ext cx="6912768" cy="530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ПРОВЕДЕНИЯ ПОСТОЯННОГО РЕЙДА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3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Федеральная служба по надзору в сфере транс</a:t>
            </a:r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порта</a:t>
            </a:r>
          </a:p>
        </p:txBody>
      </p:sp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1052736"/>
            <a:ext cx="8136904" cy="720080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Государственный контроль (надзор) за осуществлением </a:t>
            </a:r>
            <a:endParaRPr lang="ru-RU" sz="1600" dirty="0">
              <a:solidFill>
                <a:schemeClr val="tx1"/>
              </a:solidFill>
              <a:effectLst/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международных автомобильных перевозок и весогабаритный контроль</a:t>
            </a:r>
            <a:endParaRPr lang="ru-RU" sz="1600" dirty="0">
              <a:solidFill>
                <a:schemeClr val="tx1"/>
              </a:solidFill>
              <a:effectLst/>
              <a:latin typeface="Arial"/>
              <a:ea typeface="Times New Roman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425055"/>
              </p:ext>
            </p:extLst>
          </p:nvPr>
        </p:nvGraphicFramePr>
        <p:xfrm>
          <a:off x="467544" y="1980078"/>
          <a:ext cx="8136902" cy="404855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744416"/>
                <a:gridCol w="1175279"/>
                <a:gridCol w="1229924"/>
                <a:gridCol w="1051181"/>
                <a:gridCol w="936102"/>
              </a:tblGrid>
              <a:tr h="36880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контроль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/>
                </a:tc>
                <a:tc gridSpan="4"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Северо-Восточного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МУГАДН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Вологодская  область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Новгородская  область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Псковская  область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/>
                </a:tc>
              </a:tr>
              <a:tr h="447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Проверено транспортных средств, ед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41244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42370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5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проверенных транспортных средств с выявленными нарушениями, ед.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5656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6394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нарушений, ед.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2954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10869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12135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6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вынесенных постановлений, ед.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3184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5913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7008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4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наложенных штрафов, тыс. руб.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789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39121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35254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42078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4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взысканных штрафов, тыс. руб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13968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27796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32670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7125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251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10364" y="1001592"/>
            <a:ext cx="8454124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Контроль весогабаритных параметров транспортных средств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251239"/>
              </p:ext>
            </p:extLst>
          </p:nvPr>
        </p:nvGraphicFramePr>
        <p:xfrm>
          <a:off x="510367" y="1764058"/>
          <a:ext cx="8454120" cy="436831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549024"/>
                <a:gridCol w="1189114"/>
                <a:gridCol w="1200250"/>
                <a:gridCol w="1326618"/>
                <a:gridCol w="1189114"/>
              </a:tblGrid>
              <a:tr h="25442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 anchor="ctr"/>
                </a:tc>
                <a:tc gridSpan="4"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Северо-Восточного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МУГАДН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4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Вологодская  область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Новгородская  область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Псковская  область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 anchor="ctr"/>
                </a:tc>
              </a:tr>
              <a:tr h="816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грузовых ТС, проверенных инспекторами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Ространснадзора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(контрольное взвешивание) на СПВК и ПКП, ед.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1 850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6234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6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вынесенных постановлений, ед.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1 135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2452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78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наложенных штрафов, тыс. руб.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13777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33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953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7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взысканных штрафов, тыс. руб.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9475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39552" y="1099592"/>
            <a:ext cx="8334573" cy="7452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890" marR="5715" algn="ctr">
              <a:spcAft>
                <a:spcPts val="0"/>
              </a:spcAft>
            </a:pPr>
            <a:r>
              <a:rPr lang="ru-RU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/>
                <a:ea typeface="Times New Roman"/>
              </a:rPr>
              <a:t>Государственный надзор за обеспечением сохранности автомобильных дорог федерального значения</a:t>
            </a:r>
            <a:endParaRPr lang="ru-RU" sz="1600" b="1" cap="all" dirty="0">
              <a:ln w="900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Arial"/>
              <a:ea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341194"/>
              </p:ext>
            </p:extLst>
          </p:nvPr>
        </p:nvGraphicFramePr>
        <p:xfrm>
          <a:off x="539551" y="2081568"/>
          <a:ext cx="8334573" cy="4083735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4167186"/>
                <a:gridCol w="1082530"/>
                <a:gridCol w="1132657"/>
                <a:gridCol w="1093109"/>
                <a:gridCol w="859091"/>
              </a:tblGrid>
              <a:tr h="22475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Подразделения Северо-Восточного МУГАДН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48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Вологодская  область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Новгородская  область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Псковская  область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 anchor="ctr"/>
                </a:tc>
              </a:tr>
              <a:tr h="551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 поднадзорной территории автомобильных дорог федерального значения, км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1592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3563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91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протяженность обследованных участков автомобильных дорог федерального значения (с учетом повторных обследований)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6317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86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нарушений в результате проведенных обследований автомобильных дорог федерального значения, ед.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2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Вынесено постановлений, ед.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2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наложенных штрафов, тыс.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2991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2170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2365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08"/>
            <a:ext cx="9251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6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вал 6"/>
          <p:cNvSpPr/>
          <p:nvPr/>
        </p:nvSpPr>
        <p:spPr>
          <a:xfrm>
            <a:off x="611560" y="892175"/>
            <a:ext cx="8136904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indent="-457200" algn="ctr">
              <a:lnSpc>
                <a:spcPts val="1705"/>
              </a:lnSpc>
              <a:spcBef>
                <a:spcPts val="1200"/>
              </a:spcBef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Calibri"/>
              </a:rPr>
              <a:t>Лицензионно-разрешительная деятельность</a:t>
            </a:r>
            <a:endParaRPr lang="ru-RU" sz="1600" dirty="0">
              <a:ea typeface="Calibri"/>
              <a:cs typeface="Calibri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974135"/>
              </p:ext>
            </p:extLst>
          </p:nvPr>
        </p:nvGraphicFramePr>
        <p:xfrm>
          <a:off x="251521" y="2060850"/>
          <a:ext cx="8622605" cy="448959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692920"/>
                <a:gridCol w="1181734"/>
                <a:gridCol w="1315962"/>
                <a:gridCol w="1326454"/>
                <a:gridCol w="1105535"/>
              </a:tblGrid>
              <a:tr h="28341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558" marR="56558" marT="7855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Северо-Восточного МУГАДН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558" marR="56558" marT="785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86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58" marR="56558" marT="78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Вологодская  область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Новгородская  область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Псковская  область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ИТОГО: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620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выданных (переоформленных) документов, всего: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558" marR="56558" marT="78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558" marR="56558" marT="785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01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Лицензии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558" marR="56558" marT="78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41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Удостоверения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допуска к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558" marR="56558" marT="78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365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548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58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Разрешения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перевозку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558" marR="56558" marT="78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567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16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Карточки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допуска к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558" marR="56558" marT="78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21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Учтенных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уведомлений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558" marR="56558" marT="78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21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ДОПОГ свидетельства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558" marR="56558" marT="78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19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Свидетельства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профессиональной подготовке консультантов по вопросам ОГ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558" marR="56558" marT="78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171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Удостоверения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 утверждении курсов подготовки водителей автотранспортных средств, перевозящие опасные грузы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558" marR="56558" marT="78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136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удостоверяющее выполнение условий регистрации остановочных пунктов в реестре остановочных пунктов по межрегиональным маршрутам регулярных перевозок, установленных в отношении остановочного пункта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8880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54528" y="-171400"/>
            <a:ext cx="9291024" cy="6965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2974975" y="116632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764704"/>
            <a:ext cx="9324528" cy="590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671993882"/>
              </p:ext>
            </p:extLst>
          </p:nvPr>
        </p:nvGraphicFramePr>
        <p:xfrm>
          <a:off x="-11125744" y="116632"/>
          <a:ext cx="11019216" cy="659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121612"/>
              </p:ext>
            </p:extLst>
          </p:nvPr>
        </p:nvGraphicFramePr>
        <p:xfrm>
          <a:off x="-186343" y="980728"/>
          <a:ext cx="9217024" cy="55782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84576"/>
                <a:gridCol w="216024"/>
                <a:gridCol w="3816424"/>
              </a:tblGrid>
              <a:tr h="55782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пресечение нелегальных перевозок пассажиров и иных лиц автобусами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979712" y="892175"/>
            <a:ext cx="5112567" cy="20830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 предупреждение аварийности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осуществлении 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перевозкам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пассажиров и иных лиц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автобусами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0140" y="3501008"/>
            <a:ext cx="3888432" cy="23762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аварийности и мониторинг ситуации в сфере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автомобильного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Территориальных подразделениях Управления 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Новгородской ,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Вологодской,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Псковской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областях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3501008"/>
            <a:ext cx="3821683" cy="23762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и внеплановые проверки субъектов транспортного комплекса и плановые рейдовые осмотры транспортных средств на линии</a:t>
            </a:r>
          </a:p>
        </p:txBody>
      </p:sp>
      <p:sp>
        <p:nvSpPr>
          <p:cNvPr id="14" name="Стрелка углом вверх 13"/>
          <p:cNvSpPr/>
          <p:nvPr/>
        </p:nvSpPr>
        <p:spPr>
          <a:xfrm rot="10800000">
            <a:off x="1129320" y="1920389"/>
            <a:ext cx="850392" cy="1580617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78" y="1905834"/>
            <a:ext cx="86409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1167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5" y="-108381"/>
            <a:ext cx="9144000" cy="677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3196186" y="266386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Федеральная служба по надзору в сфере тран</a:t>
            </a:r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спорта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43" y="4293096"/>
            <a:ext cx="3945784" cy="237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8825" y="4293096"/>
            <a:ext cx="4273315" cy="237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0246" y="822103"/>
            <a:ext cx="8550597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Аварийность на лицензируемом транспорте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855" y="1412776"/>
            <a:ext cx="8550597" cy="2664296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вине лицензиатов за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подконтрольных Управлению  территориях зарегистрировано - 14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ДТП, в которых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 человек погиб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пострадал - 11 человек.</a:t>
            </a: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сравнении с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АППГ - 2022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аварийности составляет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ДТП –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снижение (- 9);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пострадавших –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(- 2)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по количеству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погибших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на прежнем уровне (+0).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 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1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7" y="836712"/>
            <a:ext cx="8640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нарушения,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выявляемые при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остоянного рейда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927" y="1660192"/>
            <a:ext cx="8550597" cy="48651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60000" algn="just">
              <a:spcBef>
                <a:spcPts val="60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высадка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посадка пассажиров в неустановленных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местах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60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в оформлении путевых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нарушения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отсутствие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тахографов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выпуск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линию транспортных средств 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неисправностями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которых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ТС запрещена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тсутствие лицензии на перевозку пассажиров и иных лиц автобусами;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пассажирских транспортных средствах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для инвалидов;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требований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проведению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предрейсовых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предсменных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медосмотров водителей;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отсутствие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салоне информации об обязательном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страховании гражданской ответственности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перевозчика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ts val="60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 маршрута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водителей автобусов либо предъявление в качестве 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ксерокопии.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16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86039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нарушения, выявляемые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7" y="1844823"/>
            <a:ext cx="8550597" cy="4456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4000"/>
              </a:lnSpc>
            </a:pPr>
            <a:r>
              <a:rPr lang="ru-RU" sz="2000" b="1" dirty="0" smtClean="0"/>
              <a:t>      -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обслуживания и контроля работы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тахографов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14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нарушения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оформлении путевых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листов;</a:t>
            </a:r>
          </a:p>
          <a:p>
            <a:pPr algn="just">
              <a:lnSpc>
                <a:spcPct val="114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привлечение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работе в качестве ответственного за БДД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аттестованного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лица;</a:t>
            </a:r>
          </a:p>
          <a:p>
            <a:pPr algn="just">
              <a:lnSpc>
                <a:spcPct val="114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нарушения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и проведении технического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14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нарушения в проведении обязательного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предрейсового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контроля технического состояния транспортных средств;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в организации и проведении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предрейсового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предсменного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послерейсового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послесменного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медосмотра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водителей.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99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046817"/>
              </p:ext>
            </p:extLst>
          </p:nvPr>
        </p:nvGraphicFramePr>
        <p:xfrm>
          <a:off x="297712" y="1052736"/>
          <a:ext cx="8576413" cy="55473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576413"/>
              </a:tblGrid>
              <a:tr h="284431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1. Общие положения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2. Доклад по правоприменительной практике Северо-Восточного межрегионального Управления государственного автодорожного надзора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 Проведенные в отношении подконтрольных лиц проверки и иные мероприятия по контролю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7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 Типовые и массовые нарушения обязательных требований с возможными мероприятиями по их устранению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 Дополнительные рекомендации подконтрольным субъектам по соблюдению обязательных требований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2.4. Наложенные по результатам контрольно-надзорных мероприятий меры административной и иной публично-правовой ответственности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7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2.5. Проведенная работа по профилактике нарушения обязательных требований 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7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2.6. Результаты административного и судебного оспаривания решений, действий (бездействия) органа государственного контроля (надзора) и его должностных лиц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3. Доклад с руководством по соблюдению обязательных требований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 Разъяснение новых требований нормативных правовых актов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3.2. Разъяснение неоднозначных или неясных для подконтрольных лиц обязательных требований, в том числе в силу пробелов или коллизий в нормативных правовых актах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3.3. Необходимые для реализации новых требований нормативных правовых актов организационные, технические и иные мероприятия. 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4181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3" y="836712"/>
            <a:ext cx="8406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Принятые меры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(надзорных) мероприятий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108559"/>
              </p:ext>
            </p:extLst>
          </p:nvPr>
        </p:nvGraphicFramePr>
        <p:xfrm>
          <a:off x="467544" y="1916831"/>
          <a:ext cx="8208911" cy="260033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816424"/>
                <a:gridCol w="1080120"/>
                <a:gridCol w="1440160"/>
                <a:gridCol w="936104"/>
                <a:gridCol w="936103"/>
              </a:tblGrid>
              <a:tr h="22474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месяцев 2023 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979" marR="49979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Подразделения Северо-Восточного МУГАДН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979" marR="4997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4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Вологодская  область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Новгородская  область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Псковская  область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979" marR="49979" marT="0" marB="0" anchor="ctr"/>
                </a:tc>
              </a:tr>
              <a:tr h="560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Вынесено постановлений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979" marR="499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0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наложенных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штрафов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979" marR="49979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0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Объявлено предостережений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979" marR="499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26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836712"/>
            <a:ext cx="8352928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/>
                <a:ea typeface="Calibri"/>
              </a:rPr>
              <a:t>Проведенная Северо-Восточным межрегиональным Управлением государственного автодорожного надзора работа по профилактике нарушения обязательных требований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828756"/>
              </p:ext>
            </p:extLst>
          </p:nvPr>
        </p:nvGraphicFramePr>
        <p:xfrm>
          <a:off x="395536" y="2204865"/>
          <a:ext cx="8352928" cy="415593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352928"/>
              </a:tblGrid>
              <a:tr h="864095">
                <a:tc>
                  <a:txBody>
                    <a:bodyPr/>
                    <a:lstStyle/>
                    <a:p>
                      <a:pPr algn="just"/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на официальном сайте «Ространснадзора» размещена информация о порядке получения лицензии по перевозке пассажиров и иных лиц автобусами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20146">
                <a:tc>
                  <a:txBody>
                    <a:bodyPr/>
                    <a:lstStyle/>
                    <a:p>
                      <a:pPr algn="just"/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 </a:t>
                      </a:r>
                      <a:r>
                        <a:rPr lang="en-US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месяцев 2022 года Управлением проведено:</a:t>
                      </a:r>
                    </a:p>
                    <a:p>
                      <a:pPr algn="just"/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-   информирований – </a:t>
                      </a:r>
                      <a:r>
                        <a:rPr lang="en-US" sz="1800" b="0" kern="120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4405</a:t>
                      </a:r>
                      <a:r>
                        <a:rPr lang="ru-RU" sz="18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;</a:t>
                      </a:r>
                      <a:endParaRPr lang="ru-RU" sz="18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-</a:t>
                      </a:r>
                      <a:r>
                        <a:rPr lang="ru-RU" sz="18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объявлено предостережений - </a:t>
                      </a:r>
                      <a:r>
                        <a:rPr lang="en-US" sz="1800" b="0" kern="120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4497</a:t>
                      </a:r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   проведено консультирований – </a:t>
                      </a:r>
                      <a:r>
                        <a:rPr lang="en-US" sz="1800" b="0" kern="120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16057</a:t>
                      </a:r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;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   проведено профилактических визитов – </a:t>
                      </a:r>
                      <a:r>
                        <a:rPr lang="en-US" sz="1800" b="0" kern="120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977</a:t>
                      </a:r>
                      <a:r>
                        <a:rPr lang="ru-RU" sz="18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;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8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   </a:t>
                      </a:r>
                      <a:r>
                        <a:rPr lang="ru-RU" sz="18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составлено актов мониторинга безопасности – </a:t>
                      </a:r>
                      <a:r>
                        <a:rPr lang="en-US" sz="18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5002</a:t>
                      </a:r>
                      <a:endParaRPr lang="ru-RU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320146">
                <a:tc>
                  <a:txBody>
                    <a:bodyPr/>
                    <a:lstStyle/>
                    <a:p>
                      <a:pPr algn="just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 - организация перевозки детей по заявкам не начинается без осмотра транспортных средств заказчиком</a:t>
                      </a:r>
                      <a:r>
                        <a:rPr lang="ru-RU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 оформления соответствующих договоров на перевозку. Отправка автобусов обеспечивается обязательным контролем со стороны инспекторов РОСТРАНСНАДЗОРРА и инспекторов УГИБДД. Информация о планировании детских перевозок, предоставляется в органы контроля (надзора) заблаговременно. К перевозке привлекаются надежные компании с большим стажем работы в отрасли. 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5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54"/>
            <a:ext cx="9443759" cy="708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725" y="1013195"/>
            <a:ext cx="8352928" cy="400110"/>
          </a:xfrm>
          <a:prstGeom prst="rect">
            <a:avLst/>
          </a:prstGeom>
          <a:solidFill>
            <a:srgbClr val="30D4DC"/>
          </a:solidFill>
          <a:ln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Разъяснение новых требований нормативных правовых </a:t>
            </a:r>
            <a:r>
              <a:rPr lang="ru-RU" sz="2000" b="1" dirty="0" smtClean="0"/>
              <a:t>актов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851320"/>
              </p:ext>
            </p:extLst>
          </p:nvPr>
        </p:nvGraphicFramePr>
        <p:xfrm>
          <a:off x="359024" y="1556792"/>
          <a:ext cx="8784976" cy="4860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486003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 Постановление Правительства РФ от 31.03.2022 № 539  «О приостановлении действия пункта 1 постановления Правительства Российской Федерации от 3 декабря 2020 г. № 1998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 категориях оснащаемых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тахографами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транспортных средств, осуществляющих регулярные перевозки пассажиров, </a:t>
                      </a:r>
                      <a:b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также видах сообщения, в которых осуществляются такие перевозки транспортными средствами указанных категорий» в отношении транспортных средств катего­рий M2 и M3, осуществляющих регулярные перевозки пассажиров в городском сообщении, и о внесении изменения в пункт 4 указанного постановления»;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Постановление Правительства РФ от 10.03.2022 № 336 «Об особенно­стях организации </a:t>
                      </a:r>
                      <a:b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осуществления государственного контроля (надзора),  муниципального контроля»;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Постановление Правительства РФ от 12.03.2022 № 353 «Об особенно­стях разрешительной деятельности в Российской Федерации в 2022 году»;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Федеральный закон от 26.03.2022 № 70-ФЗ «О внесении изменений в Кодекс Российской Федерации об административных правонарушениях»;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-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Минтранса России от 20.09.2021 № 321 «Об утверждении Порядка обеспечения условий доступности для пассажиров из числа инвалидов объектов транспортной инфраструктуры и услуг автомобильного транспорта и городского наземного электрического транспорта, а также оказания им при этом необходимой помощи»;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Правительства РФ от 07.10.2020 № 1616 «О лицензировании деятельности </a:t>
                      </a:r>
                      <a:b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перевозкам пассажиров и иных лиц автобусами».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15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346149"/>
              </p:ext>
            </p:extLst>
          </p:nvPr>
        </p:nvGraphicFramePr>
        <p:xfrm>
          <a:off x="251520" y="1194524"/>
          <a:ext cx="8622606" cy="49707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622606"/>
              </a:tblGrid>
              <a:tr h="4896544">
                <a:tc>
                  <a:txBody>
                    <a:bodyPr/>
                    <a:lstStyle/>
                    <a:p>
                      <a:pPr indent="540385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700" b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Целями обобщения и анализа правоприменительной практики являются</a:t>
                      </a:r>
                      <a:r>
                        <a:rPr lang="ru-RU" sz="17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540385" algn="just">
                        <a:spcAft>
                          <a:spcPts val="0"/>
                        </a:spcAft>
                      </a:pPr>
                      <a:endParaRPr lang="ru-RU" sz="17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540385" algn="just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обеспечение единства практики применения органами </a:t>
                      </a:r>
                      <a:r>
                        <a:rPr lang="ru-RU" sz="17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госавтодорнадзора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Федеральной службы по надзору в сфере транспорта федеральных законов и нормативных правовых актов Российской Федерации, иных нормативных документов, обязательность применения которых установлена законодательством Российской Федерации (далее – обязательные требования); </a:t>
                      </a:r>
                    </a:p>
                    <a:p>
                      <a:pPr indent="540385" algn="just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обеспечение доступности сведений о правоприменительной практике органов </a:t>
                      </a:r>
                      <a:r>
                        <a:rPr lang="ru-RU" sz="17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госавтодорнадзора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Федеральной службы по надзору в сфере транспорта путем их публикации для сведения подконтрольных субъектов; </a:t>
                      </a:r>
                    </a:p>
                    <a:p>
                      <a:pPr indent="540385" algn="just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совершенствование нормативных правовых актов для устранения устаревших, дублирующих и избыточных обязательных требований и контрольно-надзорных функций; </a:t>
                      </a:r>
                    </a:p>
                    <a:p>
                      <a:pPr indent="540385" algn="just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повышение результативности и эффективности контрольно-надзорной деятельности; </a:t>
                      </a:r>
                    </a:p>
                    <a:p>
                      <a:pPr indent="540385" algn="just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выработка путей по минимизации причинения вреда охраняемым законом ценностям при оптимальном использовании материальных, финансовых и кадровых ресурсов органов </a:t>
                      </a:r>
                      <a:r>
                        <a:rPr lang="ru-RU" sz="17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госавтодорнадзора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Федеральной службы по надзору в сфере транспорта, позволяющих соблюдать периодичность плановых и внеплановых проверок объектов государственного надзора. </a:t>
                      </a:r>
                      <a:endParaRPr lang="ru-RU" sz="17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905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68461"/>
              </p:ext>
            </p:extLst>
          </p:nvPr>
        </p:nvGraphicFramePr>
        <p:xfrm>
          <a:off x="212651" y="980729"/>
          <a:ext cx="8661474" cy="548894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661474"/>
              </a:tblGrid>
              <a:tr h="3982612">
                <a:tc>
                  <a:txBody>
                    <a:bodyPr/>
                    <a:lstStyle/>
                    <a:p>
                      <a:pPr indent="540385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Задачами обобщения и анализа правоприменительной практики являются: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endParaRPr lang="ru-RU" sz="17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- выявление проблемных вопросов применения органами госавтодорнадзора статей Кодекса Российской Федерации об административных правонарушениях, отнесенных к их полномочиям, к нарушителям обязательных требований;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7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- выработка оптимальных решений проблем правоприменительной практики 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привлечением заинтересованных лиц и их реализация;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7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- выявление устаревших, дублирующих и избыточных обязательных требований 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контрольных (надзорных)</a:t>
                      </a:r>
                      <a:r>
                        <a:rPr lang="ru-RU" sz="17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функций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подготовка и внесение предложений по их устранению;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7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- подготовка предложений по совершенствованию законодательства;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7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- выявление типичных нарушений обязательных требований и подготовка предложений по реализации профилактических мероприятий для их предупреждения;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7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- выработка рекомендаций в отношении мер, которые должны применяться органами госавтодорнадзора Федеральной службы по надзору в сфере транспорта в целях недопущения типичных нарушений обязательных требований. </a:t>
                      </a:r>
                      <a:endParaRPr lang="ru-RU" sz="17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410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384025"/>
              </p:ext>
            </p:extLst>
          </p:nvPr>
        </p:nvGraphicFramePr>
        <p:xfrm>
          <a:off x="297712" y="1307805"/>
          <a:ext cx="8576413" cy="43027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576413"/>
              </a:tblGrid>
              <a:tr h="4209427"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9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качестве источников формирования Доклада использованы</a:t>
                      </a:r>
                      <a:r>
                        <a:rPr lang="en-US" sz="17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7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just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	результаты проверок и иных мероприятий по контролю, в том числе осуществляемых без взаимодействия с юридическими лицами и индивидуальными предпринимателями;</a:t>
                      </a:r>
                    </a:p>
                    <a:p>
                      <a:pPr indent="457200" algn="just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	результаты обжалований действий и решений должностных лиц Управления 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административном или судебном порядке и иные материалы судебной практики;</a:t>
                      </a:r>
                    </a:p>
                    <a:p>
                      <a:pPr indent="457200" algn="just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	результаты рассмотрения заявлений и обращений граждан;</a:t>
                      </a:r>
                    </a:p>
                    <a:p>
                      <a:pPr indent="457200" algn="just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	результаты взаимодействия с территориальными органами Федеральной службы судебных приставов по принудительному взысканию административных штрафов 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приостановлению деятельности;</a:t>
                      </a:r>
                    </a:p>
                    <a:p>
                      <a:pPr indent="457200" algn="just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	разъяснения, полученные органами </a:t>
                      </a:r>
                      <a:r>
                        <a:rPr lang="ru-RU" sz="17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госавтодорнадзора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Федеральной службы 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надзору в сфере транспорта от органов прокуратуры, суда, иных государственных органов по вопросам, связанным с осуществлением надзорной деятельности.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8897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47024" y="-39340"/>
            <a:ext cx="9291024" cy="6965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2974974" y="223837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Федеральная служба по надзору в сфере </a:t>
            </a:r>
            <a:r>
              <a:rPr lang="ru-RU" alt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транспорта</a:t>
            </a:r>
            <a:endParaRPr lang="ru-RU" alt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3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865142"/>
              </p:ext>
            </p:extLst>
          </p:nvPr>
        </p:nvGraphicFramePr>
        <p:xfrm>
          <a:off x="214010" y="1340768"/>
          <a:ext cx="8568956" cy="4911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2902"/>
                <a:gridCol w="1391635"/>
                <a:gridCol w="1176392"/>
                <a:gridCol w="1271880"/>
                <a:gridCol w="1296147"/>
              </a:tblGrid>
              <a:tr h="72008">
                <a:tc rowSpan="2">
                  <a:txBody>
                    <a:bodyPr/>
                    <a:lstStyle/>
                    <a:p>
                      <a:pPr indent="679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20" marR="40420" marT="0" marB="0" anchor="ctr"/>
                </a:tc>
                <a:tc gridSpan="4"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Подразделения Северо-Восточного </a:t>
                      </a:r>
                      <a:r>
                        <a:rPr lang="ru-RU" sz="1400" dirty="0">
                          <a:effectLst/>
                        </a:rPr>
                        <a:t>МУГАДН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0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Вологодская  область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Новгородская  область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Псковская  область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20" marR="40420" marT="0" marB="0" anchor="ctr"/>
                </a:tc>
              </a:tr>
              <a:tr h="202753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20" marR="4042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субъектов, деятельность которых подлежит государственному контролю (надзору)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20" marR="40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1391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4208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2502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20" marR="4042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имеющих лицензии,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20" marR="40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1075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9716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20" marR="4042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16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не лицензиаты,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20" marR="40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3133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9716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20" marR="4042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168">
                <a:tc>
                  <a:txBody>
                    <a:bodyPr/>
                    <a:lstStyle/>
                    <a:p>
                      <a:pPr indent="679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осуществляющие перевозки опасных грузов,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20" marR="40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9716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20" marR="4042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660">
                <a:tc>
                  <a:txBody>
                    <a:bodyPr/>
                    <a:lstStyle/>
                    <a:p>
                      <a:pPr indent="679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имеющих удостоверения допуска к осуществлению международных автоперевозок,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20" marR="40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831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9156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20" marR="4042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подавших уведомление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20" marR="40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2436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18437" name="Picture 3" descr="C:\Users\moiseev_do\Desktop\map_8000px_russia_with_crimea_and_sevastop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0025"/>
            <a:ext cx="875347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56"/>
          <p:cNvSpPr>
            <a:spLocks noChangeArrowheads="1"/>
          </p:cNvSpPr>
          <p:nvPr/>
        </p:nvSpPr>
        <p:spPr bwMode="auto">
          <a:xfrm>
            <a:off x="62706" y="1434203"/>
            <a:ext cx="9018587" cy="5216525"/>
          </a:xfrm>
          <a:prstGeom prst="rect">
            <a:avLst/>
          </a:prstGeom>
          <a:solidFill>
            <a:srgbClr val="FFFFFF">
              <a:alpha val="70979"/>
            </a:srgbClr>
          </a:solidFill>
          <a:ln w="3175" cmpd="dbl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ru-RU" altLang="ru-RU" sz="900" b="1">
              <a:ea typeface="Calibri" pitchFamily="34" charset="0"/>
              <a:cs typeface="Calibri" pitchFamily="34" charset="0"/>
            </a:endParaRPr>
          </a:p>
        </p:txBody>
      </p:sp>
      <p:sp>
        <p:nvSpPr>
          <p:cNvPr id="18441" name="Заголовок 1"/>
          <p:cNvSpPr txBox="1">
            <a:spLocks/>
          </p:cNvSpPr>
          <p:nvPr/>
        </p:nvSpPr>
        <p:spPr bwMode="auto">
          <a:xfrm>
            <a:off x="381001" y="892175"/>
            <a:ext cx="8623299" cy="9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Плановые и внеплановые проверки субъектов </a:t>
            </a:r>
            <a:endParaRPr lang="ru-RU" sz="2000" dirty="0">
              <a:solidFill>
                <a:srgbClr val="FF0000"/>
              </a:solidFill>
            </a:endParaRPr>
          </a:p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транспортного </a:t>
            </a:r>
            <a:r>
              <a:rPr lang="ru-RU" sz="2000" b="1" i="1" dirty="0" smtClean="0">
                <a:solidFill>
                  <a:srgbClr val="FF0000"/>
                </a:solidFill>
              </a:rPr>
              <a:t>комплекса 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82950" y="1844824"/>
            <a:ext cx="4032448" cy="588640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Контрольно-надзорные мероприятия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328" y="3043684"/>
            <a:ext cx="4177159" cy="55460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6 плановых проверок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2650" y="3032112"/>
            <a:ext cx="4181475" cy="5546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0 внеплановых проверок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825" y="5157192"/>
            <a:ext cx="3370945" cy="119598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Бюджетные организации (МАОУ, МКУ, МБУ), в том числе осуществляющие подвоз детей 0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825" y="3789040"/>
            <a:ext cx="3370945" cy="108697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Субъекты малого и среднего предпринимательства (ИП, ЮЛ)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трелка углом вверх 12"/>
          <p:cNvSpPr/>
          <p:nvPr/>
        </p:nvSpPr>
        <p:spPr>
          <a:xfrm rot="5400000" flipV="1">
            <a:off x="2842547" y="4419532"/>
            <a:ext cx="2362560" cy="720080"/>
          </a:xfrm>
          <a:prstGeom prst="bentUp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3621771" y="4174383"/>
            <a:ext cx="556617" cy="316286"/>
          </a:xfrm>
          <a:prstGeom prst="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углом вверх 15"/>
          <p:cNvSpPr/>
          <p:nvPr/>
        </p:nvSpPr>
        <p:spPr>
          <a:xfrm rot="10800000">
            <a:off x="1832558" y="2433464"/>
            <a:ext cx="850392" cy="610220"/>
          </a:xfrm>
          <a:prstGeom prst="bentUp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углом вверх 16"/>
          <p:cNvSpPr/>
          <p:nvPr/>
        </p:nvSpPr>
        <p:spPr>
          <a:xfrm rot="10800000" flipH="1">
            <a:off x="6708874" y="2433464"/>
            <a:ext cx="989508" cy="625904"/>
          </a:xfrm>
          <a:prstGeom prst="bentUp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25619" y="3789040"/>
            <a:ext cx="3448506" cy="1086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</a:rPr>
              <a:t>Субъекты малого и среднего предпринимательства </a:t>
            </a:r>
            <a:r>
              <a:rPr lang="ru-RU" b="1" dirty="0" smtClean="0">
                <a:solidFill>
                  <a:prstClr val="black"/>
                </a:solidFill>
              </a:rPr>
              <a:t>(ИП, ЮЛ)</a:t>
            </a:r>
            <a:endParaRPr lang="ru-RU" b="1" dirty="0">
              <a:solidFill>
                <a:prstClr val="black"/>
              </a:solidFill>
            </a:endParaRPr>
          </a:p>
          <a:p>
            <a:pPr lvl="0" algn="ctr"/>
            <a:r>
              <a:rPr lang="ru-RU" b="1" dirty="0" smtClean="0">
                <a:solidFill>
                  <a:prstClr val="black"/>
                </a:solidFill>
              </a:rPr>
              <a:t>0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5619" y="5157191"/>
            <a:ext cx="3448505" cy="11959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Бюджетные организации (МАОУ, МКУ, МБУ</a:t>
            </a:r>
            <a:r>
              <a:rPr lang="ru-RU" b="1" dirty="0" smtClean="0">
                <a:solidFill>
                  <a:prstClr val="black"/>
                </a:solidFill>
              </a:rPr>
              <a:t>), </a:t>
            </a:r>
            <a:r>
              <a:rPr lang="ru-RU" b="1" dirty="0">
                <a:solidFill>
                  <a:prstClr val="black"/>
                </a:solidFill>
              </a:rPr>
              <a:t>в том числе </a:t>
            </a:r>
            <a:r>
              <a:rPr lang="ru-RU" b="1" dirty="0" smtClean="0">
                <a:solidFill>
                  <a:prstClr val="black"/>
                </a:solidFill>
              </a:rPr>
              <a:t>осуществляющие </a:t>
            </a:r>
            <a:r>
              <a:rPr lang="ru-RU" b="1" dirty="0">
                <a:solidFill>
                  <a:prstClr val="black"/>
                </a:solidFill>
              </a:rPr>
              <a:t>подвоз детей </a:t>
            </a:r>
            <a:endParaRPr lang="ru-RU" b="1" dirty="0" smtClean="0">
              <a:solidFill>
                <a:prstClr val="black"/>
              </a:solidFill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0</a:t>
            </a:r>
            <a:endParaRPr lang="ru-RU" dirty="0"/>
          </a:p>
        </p:txBody>
      </p:sp>
      <p:sp>
        <p:nvSpPr>
          <p:cNvPr id="10" name="Стрелка углом вверх 9"/>
          <p:cNvSpPr/>
          <p:nvPr/>
        </p:nvSpPr>
        <p:spPr>
          <a:xfrm rot="5400000">
            <a:off x="3874726" y="4419598"/>
            <a:ext cx="2350988" cy="731520"/>
          </a:xfrm>
          <a:prstGeom prst="bentUp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860919" y="4174383"/>
            <a:ext cx="564699" cy="316286"/>
          </a:xfrm>
          <a:prstGeom prst="rightArrow">
            <a:avLst>
              <a:gd name="adj1" fmla="val 45895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5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54528" y="-171400"/>
            <a:ext cx="9291024" cy="6965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2974975" y="116632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764704"/>
            <a:ext cx="9324528" cy="590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1269300243"/>
              </p:ext>
            </p:extLst>
          </p:nvPr>
        </p:nvGraphicFramePr>
        <p:xfrm>
          <a:off x="-11125744" y="116632"/>
          <a:ext cx="11019216" cy="659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653601"/>
              </p:ext>
            </p:extLst>
          </p:nvPr>
        </p:nvGraphicFramePr>
        <p:xfrm>
          <a:off x="-186343" y="872716"/>
          <a:ext cx="9217024" cy="56862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84576"/>
                <a:gridCol w="216024"/>
                <a:gridCol w="3816424"/>
              </a:tblGrid>
              <a:tr h="56862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пресечение нелегальных перевозок пассажиров и иных лиц автобусами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979712" y="892175"/>
            <a:ext cx="5112567" cy="2083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Основные направления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контрольно-надзорной </a:t>
            </a:r>
            <a:r>
              <a:rPr lang="ru-RU" sz="2400" b="1" dirty="0"/>
              <a:t>и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профилактической </a:t>
            </a:r>
            <a:r>
              <a:rPr lang="ru-RU" sz="2400" b="1" dirty="0"/>
              <a:t>деятельности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Управления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0140" y="3501008"/>
            <a:ext cx="4230844" cy="17736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профилактика и предупреждение аварийности при </a:t>
            </a:r>
            <a:r>
              <a:rPr lang="ru-RU" sz="2000" b="1" dirty="0" smtClean="0">
                <a:solidFill>
                  <a:schemeClr val="tx1"/>
                </a:solidFill>
              </a:rPr>
              <a:t>осуществлении </a:t>
            </a:r>
            <a:r>
              <a:rPr lang="ru-RU" sz="2000" b="1" dirty="0">
                <a:solidFill>
                  <a:schemeClr val="tx1"/>
                </a:solidFill>
              </a:rPr>
              <a:t>деятельности по перевозкам пассажиров и иных лиц автобусами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3501008"/>
            <a:ext cx="3605659" cy="17736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пресечение нелегальных перевозок пассажиров и иных лиц автобусами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54515" y="5497388"/>
            <a:ext cx="6100856" cy="1008112"/>
          </a:xfrm>
          <a:prstGeom prst="rect">
            <a:avLst/>
          </a:prstGeom>
          <a:solidFill>
            <a:srgbClr val="30D4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проведение профилактических мероприятий информационного и предупредительного характера</a:t>
            </a:r>
          </a:p>
        </p:txBody>
      </p:sp>
      <p:sp>
        <p:nvSpPr>
          <p:cNvPr id="14" name="Стрелка углом вверх 13"/>
          <p:cNvSpPr/>
          <p:nvPr/>
        </p:nvSpPr>
        <p:spPr>
          <a:xfrm rot="10800000">
            <a:off x="1129320" y="1920389"/>
            <a:ext cx="850392" cy="1580617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10800000">
            <a:off x="4572000" y="2975248"/>
            <a:ext cx="360040" cy="2522140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78" y="1905834"/>
            <a:ext cx="86409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392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5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7" y="1298377"/>
            <a:ext cx="7865913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 рамках  постоянного рейда Управлением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04717" y="3573016"/>
            <a:ext cx="2105272" cy="18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Изъято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47 транспортных средств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86338" y="2426098"/>
            <a:ext cx="2520280" cy="8618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Выявлено  1419 нарушений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7" y="2420888"/>
            <a:ext cx="2500958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Проверено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2321  </a:t>
            </a:r>
            <a:r>
              <a:rPr lang="ru-RU" sz="2400" b="1" dirty="0" smtClean="0">
                <a:solidFill>
                  <a:schemeClr val="tx1"/>
                </a:solidFill>
              </a:rPr>
              <a:t>ТС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43" y="3861048"/>
            <a:ext cx="2685727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4493518" y="1765158"/>
            <a:ext cx="163835" cy="1807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046" y="1737866"/>
            <a:ext cx="261690" cy="6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866" y="1731913"/>
            <a:ext cx="26193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338" y="3429000"/>
            <a:ext cx="252028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6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14601</TotalTime>
  <Words>1495</Words>
  <Application>Microsoft Office PowerPoint</Application>
  <PresentationFormat>Экран (4:3)</PresentationFormat>
  <Paragraphs>450</Paragraphs>
  <Slides>22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Constantia</vt:lpstr>
      <vt:lpstr>Calibri</vt:lpstr>
      <vt:lpstr>Arial Narrow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Рейдовые осмотры транспортных средств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yuretc@mail.ru</dc:creator>
  <cp:lastModifiedBy>User</cp:lastModifiedBy>
  <cp:revision>683</cp:revision>
  <cp:lastPrinted>2021-11-16T07:29:40Z</cp:lastPrinted>
  <dcterms:created xsi:type="dcterms:W3CDTF">2017-04-05T05:36:28Z</dcterms:created>
  <dcterms:modified xsi:type="dcterms:W3CDTF">2023-08-23T08:47:27Z</dcterms:modified>
</cp:coreProperties>
</file>